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10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Willingness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8FA3A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A42A-48E1-80E0-2E3CEC6B346B}"/>
              </c:ext>
            </c:extLst>
          </c:dPt>
          <c:dPt>
            <c:idx val="1"/>
            <c:bubble3D val="0"/>
            <c:spPr>
              <a:solidFill>
                <a:srgbClr val="5E8B6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A42A-48E1-80E0-2E3CEC6B346B}"/>
              </c:ext>
            </c:extLst>
          </c:dPt>
          <c:dPt>
            <c:idx val="2"/>
            <c:bubble3D val="0"/>
            <c:spPr>
              <a:solidFill>
                <a:srgbClr val="C75B39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A42A-48E1-80E0-2E3CEC6B346B}"/>
              </c:ext>
            </c:extLst>
          </c:dPt>
          <c:dPt>
            <c:idx val="3"/>
            <c:bubble3D val="0"/>
            <c:spPr>
              <a:solidFill>
                <a:srgbClr val="C9D2D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A42A-48E1-80E0-2E3CEC6B346B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2A-48E1-80E0-2E3CEC6B346B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2A-48E1-80E0-2E3CEC6B346B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2A-48E1-80E0-2E3CEC6B346B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42A-48E1-80E0-2E3CEC6B346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Unsure</c:v>
                </c:pt>
                <c:pt idx="1">
                  <c:v>Yes</c:v>
                </c:pt>
                <c:pt idx="2">
                  <c:v>No</c:v>
                </c:pt>
                <c:pt idx="3">
                  <c:v>Maybe later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34</c:v>
                </c:pt>
                <c:pt idx="1">
                  <c:v>32.1</c:v>
                </c:pt>
                <c:pt idx="2">
                  <c:v>22.6</c:v>
                </c:pt>
                <c:pt idx="3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42A-48E1-80E0-2E3CEC6B34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5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200">
              <a:solidFill>
                <a:srgbClr val="2B3A42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Premium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E8B6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DC44-44BB-9AD4-61564EA3AC4D}"/>
              </c:ext>
            </c:extLst>
          </c:dPt>
          <c:dPt>
            <c:idx val="1"/>
            <c:bubble3D val="0"/>
            <c:spPr>
              <a:solidFill>
                <a:srgbClr val="4A7259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DC44-44BB-9AD4-61564EA3AC4D}"/>
              </c:ext>
            </c:extLst>
          </c:dPt>
          <c:dPt>
            <c:idx val="2"/>
            <c:bubble3D val="0"/>
            <c:spPr>
              <a:solidFill>
                <a:srgbClr val="9CC0A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DC44-44BB-9AD4-61564EA3AC4D}"/>
              </c:ext>
            </c:extLst>
          </c:dPt>
          <c:dPt>
            <c:idx val="3"/>
            <c:bubble3D val="0"/>
            <c:spPr>
              <a:solidFill>
                <a:srgbClr val="C75B39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DC44-44BB-9AD4-61564EA3AC4D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C44-44BB-9AD4-61564EA3AC4D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44-44BB-9AD4-61564EA3AC4D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44-44BB-9AD4-61564EA3AC4D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44-44BB-9AD4-61564EA3AC4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Up to 5%</c:v>
                </c:pt>
                <c:pt idx="1">
                  <c:v>6–10%</c:v>
                </c:pt>
                <c:pt idx="2">
                  <c:v>11–15%</c:v>
                </c:pt>
                <c:pt idx="3">
                  <c:v>More than 20%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47.8</c:v>
                </c:pt>
                <c:pt idx="1">
                  <c:v>32.6</c:v>
                </c:pt>
                <c:pt idx="2">
                  <c:v>15.2</c:v>
                </c:pt>
                <c:pt idx="3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C44-44BB-9AD4-61564EA3A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5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200">
              <a:solidFill>
                <a:srgbClr val="2B3A42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5727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with the ConocoPhillips framing: this is an energy story as much as a fashion one. Introduce the team and the central question.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each stakeholder group concrete actions. Brands lead on adoption and recycling, consumers vote with purchases, governments set incentives and rules.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Invite questions. Be ready to defend the cost gap and lyocell availability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References available for follow-up.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Engage the audience directly: ask them to check their own labels. Land the point that polyester is the single most-used fiber worldwide.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Frame the four lenses we will use: environmental impact, sustainability, fashion supply chain, and economic cost.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Drive the core problem home with the four stats. Walk left to right through the supply chain flow: oil, chemical, textile, clothing. Note that 1.5 kg of oil yields just 1 kg of polyester.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Compare the three fabrics on oil dependence, cost per yard, biodegradability, and impact. Set up that cost rises as impact falls.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the columns to show each fabric is a trade-off. Polyester is durable but fossil-based; cotton is biodegradable but water-intensive; lyocell balances both.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Acknowledge the real obstacles honestly: cost, entrenched supply chains, low awareness, limited availability, and cotton's water 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 our survey data. Roughly a third would pay more and another third are unsure, signaling room to convert. Most who would pay accept up to a 5 to 10 percent premium.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State the recommendation clearly: switch to lyocell. Contrast it against cotton, the next-best option, to show why lyocell wins on the full picture.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B3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69680" y="0"/>
            <a:ext cx="3319272" cy="6858000"/>
          </a:xfrm>
          <a:prstGeom prst="rect">
            <a:avLst/>
          </a:prstGeom>
          <a:solidFill>
            <a:srgbClr val="3747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829800" y="2331720"/>
            <a:ext cx="2194560" cy="2194560"/>
          </a:xfrm>
          <a:prstGeom prst="ellipse">
            <a:avLst/>
          </a:prstGeom>
          <a:solidFill>
            <a:srgbClr val="2B3A42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0386" y="2902306"/>
            <a:ext cx="1053389" cy="1053389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829800" y="2331720"/>
            <a:ext cx="2194560" cy="2194560"/>
          </a:xfrm>
          <a:prstGeom prst="ellipse">
            <a:avLst/>
          </a:prstGeom>
          <a:ln w="25400">
            <a:solidFill>
              <a:srgbClr val="C75B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731520" y="14173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TRUTH IN ENERGY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685800" y="178308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600" b="1" i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Polyester</a:t>
            </a:r>
            <a:endParaRPr lang="en-US" sz="6600" dirty="0"/>
          </a:p>
        </p:txBody>
      </p:sp>
      <p:sp>
        <p:nvSpPr>
          <p:cNvPr id="8" name="Text 5"/>
          <p:cNvSpPr/>
          <p:nvPr/>
        </p:nvSpPr>
        <p:spPr>
          <a:xfrm>
            <a:off x="731520" y="315468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hidden cost of the world's most-used fiber, and a better way forward.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731520" y="4160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8FA3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FOR  ·  CONOCOPHILLIPS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31520" y="44348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FA3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Self-Directed Group 4  ·  Section 11:30–1:00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31520" y="493776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2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Leo Gil Samanez   ·   Samreen Ashraf   ·   Robel Besene   ·   Shainiff Lalani</a:t>
            </a:r>
            <a:endParaRPr lang="en-US" sz="12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2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Albert Roux   ·   Crystal Salazar   ·   Chrisna Som   ·   Erin Jorgensen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0116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38404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Call to Action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731520" y="1554480"/>
            <a:ext cx="3502152" cy="4343400"/>
          </a:xfrm>
          <a:prstGeom prst="roundRect">
            <a:avLst>
              <a:gd name="adj" fmla="val 2611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071116" y="1828800"/>
            <a:ext cx="822960" cy="822960"/>
          </a:xfrm>
          <a:prstGeom prst="ellipse">
            <a:avLst/>
          </a:prstGeom>
          <a:solidFill>
            <a:srgbClr val="C75B39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086" y="2042770"/>
            <a:ext cx="395021" cy="395021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743200"/>
            <a:ext cx="3502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Brands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1143000" y="3447288"/>
            <a:ext cx="146304" cy="146304"/>
          </a:xfrm>
          <a:prstGeom prst="ellipse">
            <a:avLst/>
          </a:prstGeom>
          <a:solidFill>
            <a:srgbClr val="C75B3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1417320" y="333756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 lyocell for high-performance wear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1143000" y="4224528"/>
            <a:ext cx="146304" cy="146304"/>
          </a:xfrm>
          <a:prstGeom prst="ellipse">
            <a:avLst/>
          </a:prstGeom>
          <a:solidFill>
            <a:srgbClr val="C75B3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1417320" y="411480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 in recycling systems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1143000" y="5001768"/>
            <a:ext cx="146304" cy="146304"/>
          </a:xfrm>
          <a:prstGeom prst="ellipse">
            <a:avLst/>
          </a:prstGeom>
          <a:solidFill>
            <a:srgbClr val="C75B3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1417320" y="489204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take-back programs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4608576" y="1554480"/>
            <a:ext cx="3502152" cy="4343400"/>
          </a:xfrm>
          <a:prstGeom prst="roundRect">
            <a:avLst>
              <a:gd name="adj" fmla="val 2611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5948172" y="1828800"/>
            <a:ext cx="822960" cy="822960"/>
          </a:xfrm>
          <a:prstGeom prst="ellipse">
            <a:avLst/>
          </a:prstGeom>
          <a:solidFill>
            <a:srgbClr val="5E8B6E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2142" y="2042770"/>
            <a:ext cx="395021" cy="395021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4608576" y="2743200"/>
            <a:ext cx="3502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Consumers</a:t>
            </a:r>
            <a:endParaRPr lang="en-US" sz="2100" dirty="0"/>
          </a:p>
        </p:txBody>
      </p:sp>
      <p:sp>
        <p:nvSpPr>
          <p:cNvPr id="18" name="Shape 14"/>
          <p:cNvSpPr/>
          <p:nvPr/>
        </p:nvSpPr>
        <p:spPr>
          <a:xfrm>
            <a:off x="5020056" y="3447288"/>
            <a:ext cx="146304" cy="146304"/>
          </a:xfrm>
          <a:prstGeom prst="ellipse">
            <a:avLst/>
          </a:prstGeom>
          <a:solidFill>
            <a:srgbClr val="5E8B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5294376" y="333756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lyocell over polyester</a:t>
            </a:r>
            <a:endParaRPr lang="en-US" sz="1400" dirty="0"/>
          </a:p>
        </p:txBody>
      </p:sp>
      <p:sp>
        <p:nvSpPr>
          <p:cNvPr id="20" name="Shape 16"/>
          <p:cNvSpPr/>
          <p:nvPr/>
        </p:nvSpPr>
        <p:spPr>
          <a:xfrm>
            <a:off x="5020056" y="4224528"/>
            <a:ext cx="146304" cy="146304"/>
          </a:xfrm>
          <a:prstGeom prst="ellipse">
            <a:avLst/>
          </a:prstGeom>
          <a:solidFill>
            <a:srgbClr val="5E8B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5294376" y="411480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eco-conscious brands</a:t>
            </a:r>
            <a:endParaRPr lang="en-US" sz="1400" dirty="0"/>
          </a:p>
        </p:txBody>
      </p:sp>
      <p:sp>
        <p:nvSpPr>
          <p:cNvPr id="22" name="Shape 18"/>
          <p:cNvSpPr/>
          <p:nvPr/>
        </p:nvSpPr>
        <p:spPr>
          <a:xfrm>
            <a:off x="5020056" y="5001768"/>
            <a:ext cx="146304" cy="146304"/>
          </a:xfrm>
          <a:prstGeom prst="ellipse">
            <a:avLst/>
          </a:prstGeom>
          <a:solidFill>
            <a:srgbClr val="5E8B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5294376" y="489204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Educate others on sustainability</a:t>
            </a:r>
            <a:endParaRPr lang="en-US" sz="1400" dirty="0"/>
          </a:p>
        </p:txBody>
      </p:sp>
      <p:sp>
        <p:nvSpPr>
          <p:cNvPr id="24" name="Shape 20"/>
          <p:cNvSpPr/>
          <p:nvPr/>
        </p:nvSpPr>
        <p:spPr>
          <a:xfrm>
            <a:off x="8485632" y="1554480"/>
            <a:ext cx="3502152" cy="4343400"/>
          </a:xfrm>
          <a:prstGeom prst="roundRect">
            <a:avLst>
              <a:gd name="adj" fmla="val 2611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9825228" y="1828800"/>
            <a:ext cx="822960" cy="822960"/>
          </a:xfrm>
          <a:prstGeom prst="ellipse">
            <a:avLst/>
          </a:prstGeom>
          <a:solidFill>
            <a:srgbClr val="37474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39198" y="2042770"/>
            <a:ext cx="395021" cy="395021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8485632" y="2743200"/>
            <a:ext cx="3502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Governments</a:t>
            </a:r>
            <a:endParaRPr lang="en-US" sz="2100" dirty="0"/>
          </a:p>
        </p:txBody>
      </p:sp>
      <p:sp>
        <p:nvSpPr>
          <p:cNvPr id="28" name="Shape 23"/>
          <p:cNvSpPr/>
          <p:nvPr/>
        </p:nvSpPr>
        <p:spPr>
          <a:xfrm>
            <a:off x="8897112" y="3447288"/>
            <a:ext cx="146304" cy="146304"/>
          </a:xfrm>
          <a:prstGeom prst="ellipse">
            <a:avLst/>
          </a:prstGeom>
          <a:solidFill>
            <a:srgbClr val="3747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9171432" y="333756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incentives for sustainable production</a:t>
            </a:r>
            <a:endParaRPr lang="en-US" sz="1400" dirty="0"/>
          </a:p>
        </p:txBody>
      </p:sp>
      <p:sp>
        <p:nvSpPr>
          <p:cNvPr id="30" name="Shape 25"/>
          <p:cNvSpPr/>
          <p:nvPr/>
        </p:nvSpPr>
        <p:spPr>
          <a:xfrm>
            <a:off x="8897112" y="4224528"/>
            <a:ext cx="146304" cy="146304"/>
          </a:xfrm>
          <a:prstGeom prst="ellipse">
            <a:avLst/>
          </a:prstGeom>
          <a:solidFill>
            <a:srgbClr val="3747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9171432" y="411480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Regulate plastic waste</a:t>
            </a:r>
            <a:endParaRPr lang="en-US" sz="1400" dirty="0"/>
          </a:p>
        </p:txBody>
      </p:sp>
      <p:sp>
        <p:nvSpPr>
          <p:cNvPr id="32" name="Shape 27"/>
          <p:cNvSpPr/>
          <p:nvPr/>
        </p:nvSpPr>
        <p:spPr>
          <a:xfrm>
            <a:off x="8897112" y="5001768"/>
            <a:ext cx="146304" cy="146304"/>
          </a:xfrm>
          <a:prstGeom prst="ellipse">
            <a:avLst/>
          </a:prstGeom>
          <a:solidFill>
            <a:srgbClr val="3747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28"/>
          <p:cNvSpPr/>
          <p:nvPr/>
        </p:nvSpPr>
        <p:spPr>
          <a:xfrm>
            <a:off x="9171432" y="4892040"/>
            <a:ext cx="25420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awareness campaigns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B3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58968" y="1554480"/>
            <a:ext cx="1280160" cy="1280160"/>
          </a:xfrm>
          <a:prstGeom prst="ellipse">
            <a:avLst/>
          </a:prstGeom>
          <a:solidFill>
            <a:srgbClr val="37474F"/>
          </a:solidFill>
          <a:ln w="25400">
            <a:solidFill>
              <a:srgbClr val="5E8B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58968" y="1481328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5E8B6E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?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14400" y="3108960"/>
            <a:ext cx="103601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Questions &amp; Discussion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914400" y="4023360"/>
            <a:ext cx="10360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8FA3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you. We welcome your questions.</a:t>
            </a:r>
            <a:endParaRPr lang="en-US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0116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REFERENCES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38404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Works Cited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58368" y="1810512"/>
            <a:ext cx="5349240" cy="484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Benton-Collins, Kendall. “Material Guide: What Is Tencel? And Is It Sustainable?” Good On You, 20 Dec. 2023, goodonyou.eco/how-ethical-is-tencel.</a:t>
            </a:r>
            <a:endParaRPr lang="en-US" sz="1600" dirty="0"/>
          </a:p>
          <a:p>
            <a:pPr marL="0" indent="0">
              <a:lnSpc>
                <a:spcPts val="14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Corsillo, Liza. “What Is Tencel Fabric?” The Strategist, New York Magazine, 13 Feb. 2024, nymag.com/strategist/article/tencel-fabric-explainer.html.</a:t>
            </a:r>
            <a:endParaRPr lang="en-US" sz="1600" dirty="0"/>
          </a:p>
          <a:p>
            <a:pPr marL="0" indent="0">
              <a:lnSpc>
                <a:spcPts val="14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Credence Research Inc. “Lyocell Fiber Market to Reach USD 3.43 Billion by 2032.” PR Newswire, 8 Jan. 2025.</a:t>
            </a:r>
            <a:endParaRPr lang="en-US" sz="1600" dirty="0"/>
          </a:p>
          <a:p>
            <a:pPr marL="0" indent="0">
              <a:lnSpc>
                <a:spcPts val="14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Handley, Lucy. “Polyester Is One of the Biggest Polluters in Fashion.” CNBC, 17 Sept. 2023.</a:t>
            </a:r>
            <a:endParaRPr lang="en-US" sz="1600" dirty="0"/>
          </a:p>
          <a:p>
            <a:pPr marL="0" indent="0">
              <a:lnSpc>
                <a:spcPts val="14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Organic Trade Association. “Organic Cotton: It’s Better for the Environment, and Here’s Why.” ota.com.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281928" y="1810512"/>
            <a:ext cx="5349240" cy="484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“Polyester.” Council of Fashion Designers of America (CFDA), cfda.com/resources/materials/detail/polyester.</a:t>
            </a:r>
            <a:endParaRPr lang="en-US" sz="1600" dirty="0"/>
          </a:p>
          <a:p>
            <a:pPr marL="0" indent="0">
              <a:lnSpc>
                <a:spcPts val="14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Roberts-Islam, Brooke. “When It Comes to Sustainable Cotton, Fashion’s Focused on 1%.” Forbes, 9 May 2023.</a:t>
            </a:r>
            <a:endParaRPr lang="en-US" sz="1600" dirty="0"/>
          </a:p>
          <a:p>
            <a:pPr marL="0" indent="0">
              <a:lnSpc>
                <a:spcPts val="14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Sparkman, Lindsey. “The Devil Wears Polyester.” Earth Day, 12 Dec. 2023, earthday.org/the-devil-wears-polyester.</a:t>
            </a:r>
            <a:endParaRPr lang="en-US" sz="1600" dirty="0"/>
          </a:p>
          <a:p>
            <a:pPr marL="0" indent="0">
              <a:lnSpc>
                <a:spcPts val="14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“USDA ERS: Cotton Sector at a Glance.” U.S. Department of Agriculture Economic Research Service.</a:t>
            </a:r>
            <a:endParaRPr lang="en-US" sz="1600" dirty="0"/>
          </a:p>
          <a:p>
            <a:pPr marL="0" indent="0">
              <a:lnSpc>
                <a:spcPts val="14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Vanderweide, Zoe. “Is Organic Cotton Better for the Environment?” Wirecutter, The New York Times Company, 5 July 2023.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2468880"/>
          </a:xfrm>
          <a:prstGeom prst="rect">
            <a:avLst/>
          </a:prstGeom>
          <a:solidFill>
            <a:srgbClr val="2B3A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640080"/>
            <a:ext cx="10698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Do you even know what your shirt is made of?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731520" y="3017520"/>
            <a:ext cx="502920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05840" y="32918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PROBABLY POLYESTER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3611880"/>
            <a:ext cx="4572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#1</a:t>
            </a:r>
            <a:endParaRPr lang="en-US" sz="11000" dirty="0"/>
          </a:p>
        </p:txBody>
      </p:sp>
      <p:sp>
        <p:nvSpPr>
          <p:cNvPr id="7" name="Text 5"/>
          <p:cNvSpPr/>
          <p:nvPr/>
        </p:nvSpPr>
        <p:spPr>
          <a:xfrm>
            <a:off x="1005840" y="507492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Polyester is the most-used fiber in the world.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126480" y="3017520"/>
            <a:ext cx="5303520" cy="2926080"/>
          </a:xfrm>
          <a:prstGeom prst="roundRect">
            <a:avLst>
              <a:gd name="adj" fmla="val 3750"/>
            </a:avLst>
          </a:prstGeom>
          <a:solidFill>
            <a:srgbClr val="37474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492240" y="3383280"/>
            <a:ext cx="914400" cy="914400"/>
          </a:xfrm>
          <a:prstGeom prst="ellipse">
            <a:avLst/>
          </a:prstGeom>
          <a:solidFill>
            <a:srgbClr val="C75B39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9984" y="3621024"/>
            <a:ext cx="438912" cy="43891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589520" y="34290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It is everywhere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6492240" y="4526280"/>
            <a:ext cx="4572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5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activewear to bedsheets, polyester dominates closets and store shelves, yet most consumers never check the label or consider where the fiber comes from.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0116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38404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Why It Matters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10698480" cy="1078992"/>
          </a:xfrm>
          <a:prstGeom prst="roundRect">
            <a:avLst>
              <a:gd name="adj" fmla="val 8475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60120" y="1682496"/>
            <a:ext cx="566928" cy="566928"/>
          </a:xfrm>
          <a:prstGeom prst="ellipse">
            <a:avLst/>
          </a:prstGeom>
          <a:solidFill>
            <a:srgbClr val="C75B39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521" y="1829897"/>
            <a:ext cx="272125" cy="27212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828800" y="158191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Environmental Impact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5760720" y="1581912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and disposal drive pollution across air, land, and water.</a:t>
            </a:r>
            <a:endParaRPr lang="en-US" sz="1450" dirty="0"/>
          </a:p>
        </p:txBody>
      </p:sp>
      <p:sp>
        <p:nvSpPr>
          <p:cNvPr id="9" name="Shape 6"/>
          <p:cNvSpPr/>
          <p:nvPr/>
        </p:nvSpPr>
        <p:spPr>
          <a:xfrm>
            <a:off x="731520" y="2624328"/>
            <a:ext cx="10698480" cy="1078992"/>
          </a:xfrm>
          <a:prstGeom prst="roundRect">
            <a:avLst>
              <a:gd name="adj" fmla="val 8475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960120" y="2889504"/>
            <a:ext cx="566928" cy="566928"/>
          </a:xfrm>
          <a:prstGeom prst="ellipse">
            <a:avLst/>
          </a:prstGeom>
          <a:solidFill>
            <a:srgbClr val="5E8B6E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7521" y="3036905"/>
            <a:ext cx="272125" cy="272125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828800" y="278892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Sustainability</a:t>
            </a:r>
            <a:endParaRPr lang="en-US" sz="1900" dirty="0"/>
          </a:p>
        </p:txBody>
      </p:sp>
      <p:sp>
        <p:nvSpPr>
          <p:cNvPr id="13" name="Text 9"/>
          <p:cNvSpPr/>
          <p:nvPr/>
        </p:nvSpPr>
        <p:spPr>
          <a:xfrm>
            <a:off x="5760720" y="278892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choices today shape the resource footprint of tomorrow.</a:t>
            </a:r>
            <a:endParaRPr lang="en-US" sz="1450" dirty="0"/>
          </a:p>
        </p:txBody>
      </p:sp>
      <p:sp>
        <p:nvSpPr>
          <p:cNvPr id="14" name="Shape 10"/>
          <p:cNvSpPr/>
          <p:nvPr/>
        </p:nvSpPr>
        <p:spPr>
          <a:xfrm>
            <a:off x="731520" y="3831336"/>
            <a:ext cx="10698480" cy="1078992"/>
          </a:xfrm>
          <a:prstGeom prst="roundRect">
            <a:avLst>
              <a:gd name="adj" fmla="val 8475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960120" y="4096512"/>
            <a:ext cx="566928" cy="566928"/>
          </a:xfrm>
          <a:prstGeom prst="ellipse">
            <a:avLst/>
          </a:prstGeom>
          <a:solidFill>
            <a:srgbClr val="37474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7521" y="4243913"/>
            <a:ext cx="272125" cy="272125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828800" y="3995928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Fashion &amp; Clothing</a:t>
            </a:r>
            <a:endParaRPr lang="en-US" sz="1900" dirty="0"/>
          </a:p>
        </p:txBody>
      </p:sp>
      <p:sp>
        <p:nvSpPr>
          <p:cNvPr id="18" name="Text 13"/>
          <p:cNvSpPr/>
          <p:nvPr/>
        </p:nvSpPr>
        <p:spPr>
          <a:xfrm>
            <a:off x="5760720" y="3995928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Fiber selection defines the entire apparel supply chain.</a:t>
            </a:r>
            <a:endParaRPr lang="en-US" sz="1450" dirty="0"/>
          </a:p>
        </p:txBody>
      </p:sp>
      <p:sp>
        <p:nvSpPr>
          <p:cNvPr id="19" name="Shape 14"/>
          <p:cNvSpPr/>
          <p:nvPr/>
        </p:nvSpPr>
        <p:spPr>
          <a:xfrm>
            <a:off x="731520" y="5038344"/>
            <a:ext cx="10698480" cy="1078992"/>
          </a:xfrm>
          <a:prstGeom prst="roundRect">
            <a:avLst>
              <a:gd name="adj" fmla="val 8475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960120" y="5303520"/>
            <a:ext cx="566928" cy="566928"/>
          </a:xfrm>
          <a:prstGeom prst="ellipse">
            <a:avLst/>
          </a:prstGeom>
          <a:solidFill>
            <a:srgbClr val="C75B39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7521" y="5450921"/>
            <a:ext cx="272125" cy="272125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828800" y="5202936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Economic Cost</a:t>
            </a:r>
            <a:endParaRPr lang="en-US" sz="1900" dirty="0"/>
          </a:p>
        </p:txBody>
      </p:sp>
      <p:sp>
        <p:nvSpPr>
          <p:cNvPr id="23" name="Text 17"/>
          <p:cNvSpPr/>
          <p:nvPr/>
        </p:nvSpPr>
        <p:spPr>
          <a:xfrm>
            <a:off x="5760720" y="5202936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Price, durability, and long-term value differ sharply by fabric.</a:t>
            </a:r>
            <a:endParaRPr lang="en-US" sz="14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B3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0116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38404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Polyester: The Problem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2679192" cy="1828800"/>
          </a:xfrm>
          <a:prstGeom prst="roundRect">
            <a:avLst>
              <a:gd name="adj" fmla="val 5000"/>
            </a:avLst>
          </a:prstGeom>
          <a:solidFill>
            <a:srgbClr val="37474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87552" y="1627632"/>
            <a:ext cx="548640" cy="548640"/>
          </a:xfrm>
          <a:prstGeom prst="ellipse">
            <a:avLst/>
          </a:prstGeom>
          <a:solidFill>
            <a:srgbClr val="C75B39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198" y="1770278"/>
            <a:ext cx="263347" cy="26334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45920" y="1572768"/>
            <a:ext cx="16733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99%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987552" y="2331720"/>
            <a:ext cx="22219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4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Petroleum-based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3529584" y="1371600"/>
            <a:ext cx="2679192" cy="1828800"/>
          </a:xfrm>
          <a:prstGeom prst="roundRect">
            <a:avLst>
              <a:gd name="adj" fmla="val 5000"/>
            </a:avLst>
          </a:prstGeom>
          <a:solidFill>
            <a:srgbClr val="37474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785616" y="1627632"/>
            <a:ext cx="548640" cy="548640"/>
          </a:xfrm>
          <a:prstGeom prst="ellipse">
            <a:avLst/>
          </a:prstGeom>
          <a:solidFill>
            <a:srgbClr val="C75B39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8262" y="1770278"/>
            <a:ext cx="263347" cy="263347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443984" y="1572768"/>
            <a:ext cx="16733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1.5 kg</a:t>
            </a:r>
            <a:endParaRPr lang="en-US" sz="3000" dirty="0"/>
          </a:p>
        </p:txBody>
      </p:sp>
      <p:sp>
        <p:nvSpPr>
          <p:cNvPr id="13" name="Text 9"/>
          <p:cNvSpPr/>
          <p:nvPr/>
        </p:nvSpPr>
        <p:spPr>
          <a:xfrm>
            <a:off x="3785616" y="2331720"/>
            <a:ext cx="22219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4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oil makes 1 kg of polyester</a:t>
            </a:r>
            <a:endParaRPr lang="en-US" sz="1400" dirty="0"/>
          </a:p>
        </p:txBody>
      </p:sp>
      <p:sp>
        <p:nvSpPr>
          <p:cNvPr id="14" name="Shape 10"/>
          <p:cNvSpPr/>
          <p:nvPr/>
        </p:nvSpPr>
        <p:spPr>
          <a:xfrm>
            <a:off x="6327648" y="1371600"/>
            <a:ext cx="2679192" cy="1828800"/>
          </a:xfrm>
          <a:prstGeom prst="roundRect">
            <a:avLst>
              <a:gd name="adj" fmla="val 5000"/>
            </a:avLst>
          </a:prstGeom>
          <a:solidFill>
            <a:srgbClr val="37474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6583680" y="1627632"/>
            <a:ext cx="548640" cy="548640"/>
          </a:xfrm>
          <a:prstGeom prst="ellipse">
            <a:avLst/>
          </a:prstGeom>
          <a:solidFill>
            <a:srgbClr val="C75B39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6326" y="1770278"/>
            <a:ext cx="263347" cy="263347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7242048" y="1572768"/>
            <a:ext cx="16733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#1</a:t>
            </a:r>
            <a:endParaRPr lang="en-US" sz="3000" dirty="0"/>
          </a:p>
        </p:txBody>
      </p:sp>
      <p:sp>
        <p:nvSpPr>
          <p:cNvPr id="18" name="Text 13"/>
          <p:cNvSpPr/>
          <p:nvPr/>
        </p:nvSpPr>
        <p:spPr>
          <a:xfrm>
            <a:off x="6583680" y="2331720"/>
            <a:ext cx="22219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4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Most-used textile worldwide</a:t>
            </a:r>
            <a:endParaRPr lang="en-US" sz="1400" dirty="0"/>
          </a:p>
        </p:txBody>
      </p:sp>
      <p:sp>
        <p:nvSpPr>
          <p:cNvPr id="19" name="Shape 14"/>
          <p:cNvSpPr/>
          <p:nvPr/>
        </p:nvSpPr>
        <p:spPr>
          <a:xfrm>
            <a:off x="9125712" y="1371600"/>
            <a:ext cx="2679192" cy="1828800"/>
          </a:xfrm>
          <a:prstGeom prst="roundRect">
            <a:avLst>
              <a:gd name="adj" fmla="val 5000"/>
            </a:avLst>
          </a:prstGeom>
          <a:solidFill>
            <a:srgbClr val="37474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9381744" y="1627632"/>
            <a:ext cx="548640" cy="548640"/>
          </a:xfrm>
          <a:prstGeom prst="ellipse">
            <a:avLst/>
          </a:prstGeom>
          <a:solidFill>
            <a:srgbClr val="C75B39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24390" y="1770278"/>
            <a:ext cx="263347" cy="263347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0040112" y="1572768"/>
            <a:ext cx="16733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∞</a:t>
            </a:r>
            <a:endParaRPr lang="en-US" sz="3000" dirty="0"/>
          </a:p>
        </p:txBody>
      </p:sp>
      <p:sp>
        <p:nvSpPr>
          <p:cNvPr id="23" name="Text 17"/>
          <p:cNvSpPr/>
          <p:nvPr/>
        </p:nvSpPr>
        <p:spPr>
          <a:xfrm>
            <a:off x="9381744" y="2331720"/>
            <a:ext cx="22219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4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Sheds microplastics when washed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731520" y="36118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8FA3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CRUDE OIL TO CLOSET</a:t>
            </a:r>
            <a:endParaRPr lang="en-US" sz="1200" dirty="0"/>
          </a:p>
        </p:txBody>
      </p:sp>
      <p:sp>
        <p:nvSpPr>
          <p:cNvPr id="25" name="Shape 19"/>
          <p:cNvSpPr/>
          <p:nvPr/>
        </p:nvSpPr>
        <p:spPr>
          <a:xfrm>
            <a:off x="731520" y="4023360"/>
            <a:ext cx="2542032" cy="1691640"/>
          </a:xfrm>
          <a:prstGeom prst="roundRect">
            <a:avLst>
              <a:gd name="adj" fmla="val 5405"/>
            </a:avLst>
          </a:prstGeom>
          <a:solidFill>
            <a:srgbClr val="F4F6F7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0"/>
          <p:cNvSpPr/>
          <p:nvPr/>
        </p:nvSpPr>
        <p:spPr>
          <a:xfrm>
            <a:off x="1636776" y="4224528"/>
            <a:ext cx="731520" cy="731520"/>
          </a:xfrm>
          <a:prstGeom prst="ellipse">
            <a:avLst/>
          </a:prstGeom>
          <a:solidFill>
            <a:srgbClr val="C75B39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6971" y="4414723"/>
            <a:ext cx="351130" cy="35113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822960" y="4983480"/>
            <a:ext cx="2359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Oil Industry</a:t>
            </a:r>
            <a:endParaRPr lang="en-US" sz="1500" dirty="0"/>
          </a:p>
        </p:txBody>
      </p:sp>
      <p:sp>
        <p:nvSpPr>
          <p:cNvPr id="29" name="Text 22"/>
          <p:cNvSpPr/>
          <p:nvPr/>
        </p:nvSpPr>
        <p:spPr>
          <a:xfrm>
            <a:off x="822960" y="5303520"/>
            <a:ext cx="23591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Extraction &amp; refining</a:t>
            </a:r>
            <a:endParaRPr lang="en-US" sz="1250" dirty="0"/>
          </a:p>
        </p:txBody>
      </p:sp>
      <p:sp>
        <p:nvSpPr>
          <p:cNvPr id="30" name="Text 23"/>
          <p:cNvSpPr/>
          <p:nvPr/>
        </p:nvSpPr>
        <p:spPr>
          <a:xfrm>
            <a:off x="3255264" y="4526280"/>
            <a:ext cx="31089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3400" dirty="0"/>
          </a:p>
        </p:txBody>
      </p:sp>
      <p:sp>
        <p:nvSpPr>
          <p:cNvPr id="31" name="Shape 24"/>
          <p:cNvSpPr/>
          <p:nvPr/>
        </p:nvSpPr>
        <p:spPr>
          <a:xfrm>
            <a:off x="3584448" y="4023360"/>
            <a:ext cx="2542032" cy="1691640"/>
          </a:xfrm>
          <a:prstGeom prst="roundRect">
            <a:avLst>
              <a:gd name="adj" fmla="val 5405"/>
            </a:avLst>
          </a:prstGeom>
          <a:solidFill>
            <a:srgbClr val="F4F6F7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5"/>
          <p:cNvSpPr/>
          <p:nvPr/>
        </p:nvSpPr>
        <p:spPr>
          <a:xfrm>
            <a:off x="4489704" y="4224528"/>
            <a:ext cx="731520" cy="731520"/>
          </a:xfrm>
          <a:prstGeom prst="ellipse">
            <a:avLst/>
          </a:prstGeom>
          <a:solidFill>
            <a:srgbClr val="5E8B6E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3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79899" y="4414723"/>
            <a:ext cx="351130" cy="351130"/>
          </a:xfrm>
          <a:prstGeom prst="rect">
            <a:avLst/>
          </a:prstGeom>
        </p:spPr>
      </p:pic>
      <p:sp>
        <p:nvSpPr>
          <p:cNvPr id="34" name="Text 26"/>
          <p:cNvSpPr/>
          <p:nvPr/>
        </p:nvSpPr>
        <p:spPr>
          <a:xfrm>
            <a:off x="3675888" y="4983480"/>
            <a:ext cx="2359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Chemical Industry</a:t>
            </a:r>
            <a:endParaRPr lang="en-US" sz="1500" dirty="0"/>
          </a:p>
        </p:txBody>
      </p:sp>
      <p:sp>
        <p:nvSpPr>
          <p:cNvPr id="35" name="Text 27"/>
          <p:cNvSpPr/>
          <p:nvPr/>
        </p:nvSpPr>
        <p:spPr>
          <a:xfrm>
            <a:off x="3675888" y="5303520"/>
            <a:ext cx="23591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Polymerization</a:t>
            </a:r>
            <a:endParaRPr lang="en-US" sz="1250" dirty="0"/>
          </a:p>
        </p:txBody>
      </p:sp>
      <p:sp>
        <p:nvSpPr>
          <p:cNvPr id="36" name="Text 28"/>
          <p:cNvSpPr/>
          <p:nvPr/>
        </p:nvSpPr>
        <p:spPr>
          <a:xfrm>
            <a:off x="6108192" y="4526280"/>
            <a:ext cx="31089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3400" dirty="0"/>
          </a:p>
        </p:txBody>
      </p:sp>
      <p:sp>
        <p:nvSpPr>
          <p:cNvPr id="37" name="Shape 29"/>
          <p:cNvSpPr/>
          <p:nvPr/>
        </p:nvSpPr>
        <p:spPr>
          <a:xfrm>
            <a:off x="6437376" y="4023360"/>
            <a:ext cx="2542032" cy="1691640"/>
          </a:xfrm>
          <a:prstGeom prst="roundRect">
            <a:avLst>
              <a:gd name="adj" fmla="val 5405"/>
            </a:avLst>
          </a:prstGeom>
          <a:solidFill>
            <a:srgbClr val="F4F6F7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0"/>
          <p:cNvSpPr/>
          <p:nvPr/>
        </p:nvSpPr>
        <p:spPr>
          <a:xfrm>
            <a:off x="7342632" y="4224528"/>
            <a:ext cx="731520" cy="731520"/>
          </a:xfrm>
          <a:prstGeom prst="ellipse">
            <a:avLst/>
          </a:prstGeom>
          <a:solidFill>
            <a:srgbClr val="C75B39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9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32827" y="4414723"/>
            <a:ext cx="351130" cy="351130"/>
          </a:xfrm>
          <a:prstGeom prst="rect">
            <a:avLst/>
          </a:prstGeom>
        </p:spPr>
      </p:pic>
      <p:sp>
        <p:nvSpPr>
          <p:cNvPr id="40" name="Text 31"/>
          <p:cNvSpPr/>
          <p:nvPr/>
        </p:nvSpPr>
        <p:spPr>
          <a:xfrm>
            <a:off x="6528816" y="4983480"/>
            <a:ext cx="2359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Textile Industry</a:t>
            </a:r>
            <a:endParaRPr lang="en-US" sz="1500" dirty="0"/>
          </a:p>
        </p:txBody>
      </p:sp>
      <p:sp>
        <p:nvSpPr>
          <p:cNvPr id="41" name="Text 32"/>
          <p:cNvSpPr/>
          <p:nvPr/>
        </p:nvSpPr>
        <p:spPr>
          <a:xfrm>
            <a:off x="6528816" y="5303520"/>
            <a:ext cx="23591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Spinning &amp; fabric</a:t>
            </a:r>
            <a:endParaRPr lang="en-US" sz="1250" dirty="0"/>
          </a:p>
        </p:txBody>
      </p:sp>
      <p:sp>
        <p:nvSpPr>
          <p:cNvPr id="42" name="Text 33"/>
          <p:cNvSpPr/>
          <p:nvPr/>
        </p:nvSpPr>
        <p:spPr>
          <a:xfrm>
            <a:off x="8961120" y="4526280"/>
            <a:ext cx="31089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3400" dirty="0"/>
          </a:p>
        </p:txBody>
      </p:sp>
      <p:sp>
        <p:nvSpPr>
          <p:cNvPr id="43" name="Shape 34"/>
          <p:cNvSpPr/>
          <p:nvPr/>
        </p:nvSpPr>
        <p:spPr>
          <a:xfrm>
            <a:off x="9290304" y="4023360"/>
            <a:ext cx="2542032" cy="1691640"/>
          </a:xfrm>
          <a:prstGeom prst="roundRect">
            <a:avLst>
              <a:gd name="adj" fmla="val 5405"/>
            </a:avLst>
          </a:prstGeom>
          <a:solidFill>
            <a:srgbClr val="F4F6F7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4" name="Shape 35"/>
          <p:cNvSpPr/>
          <p:nvPr/>
        </p:nvSpPr>
        <p:spPr>
          <a:xfrm>
            <a:off x="10195560" y="4224528"/>
            <a:ext cx="731520" cy="731520"/>
          </a:xfrm>
          <a:prstGeom prst="ellipse">
            <a:avLst/>
          </a:prstGeom>
          <a:solidFill>
            <a:srgbClr val="5E8B6E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5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85755" y="4414723"/>
            <a:ext cx="351130" cy="351130"/>
          </a:xfrm>
          <a:prstGeom prst="rect">
            <a:avLst/>
          </a:prstGeom>
        </p:spPr>
      </p:pic>
      <p:sp>
        <p:nvSpPr>
          <p:cNvPr id="46" name="Text 36"/>
          <p:cNvSpPr/>
          <p:nvPr/>
        </p:nvSpPr>
        <p:spPr>
          <a:xfrm>
            <a:off x="9381744" y="4983480"/>
            <a:ext cx="2359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Clothing Industry</a:t>
            </a:r>
            <a:endParaRPr lang="en-US" sz="1500" dirty="0"/>
          </a:p>
        </p:txBody>
      </p:sp>
      <p:sp>
        <p:nvSpPr>
          <p:cNvPr id="47" name="Text 37"/>
          <p:cNvSpPr/>
          <p:nvPr/>
        </p:nvSpPr>
        <p:spPr>
          <a:xfrm>
            <a:off x="9381744" y="5303520"/>
            <a:ext cx="23591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Garment &amp; retail</a:t>
            </a:r>
            <a:endParaRPr lang="en-US" sz="1250" dirty="0"/>
          </a:p>
        </p:txBody>
      </p:sp>
      <p:sp>
        <p:nvSpPr>
          <p:cNvPr id="48" name="Text 38"/>
          <p:cNvSpPr/>
          <p:nvPr/>
        </p:nvSpPr>
        <p:spPr>
          <a:xfrm>
            <a:off x="731520" y="5870448"/>
            <a:ext cx="10698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8FA3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stage compounds energy use, emissions, and pollution.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0116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COMPARISON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38404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How Do the Alternatives Compare?</a:t>
            </a:r>
            <a:endParaRPr lang="en-US" sz="30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554480"/>
          <a:ext cx="10698480" cy="356616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Fabric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3A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Oil-Based?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3A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Cost / Yard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3A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Biodegradable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3A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Environmental Impact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3A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Polyester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$2–5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C75B3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High: microplastics, CO₂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Cotton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$5–25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B886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Moderate: pesticides, water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Lyocell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$10–30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2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4A725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Low: closed-loop process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E2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5989320"/>
            <a:ext cx="10698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Lyocell carries the lowest environmental impact; polyester the highest.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0116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TRADE-OFFS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38404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Environmental &amp; Societal Impact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32816" y="1466718"/>
            <a:ext cx="3502152" cy="4297680"/>
          </a:xfrm>
          <a:prstGeom prst="roundRect">
            <a:avLst>
              <a:gd name="adj" fmla="val 2611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32816" y="1466718"/>
            <a:ext cx="3502152" cy="685800"/>
          </a:xfrm>
          <a:prstGeom prst="roundRect">
            <a:avLst>
              <a:gd name="adj" fmla="val 13333"/>
            </a:avLst>
          </a:prstGeom>
          <a:solidFill>
            <a:srgbClr val="C75B3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32816" y="1878198"/>
            <a:ext cx="3502152" cy="274320"/>
          </a:xfrm>
          <a:prstGeom prst="rect">
            <a:avLst/>
          </a:prstGeom>
          <a:solidFill>
            <a:srgbClr val="C75B3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32816" y="1466718"/>
            <a:ext cx="35021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Polyester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52856" y="2481702"/>
            <a:ext cx="310896" cy="310896"/>
          </a:xfrm>
          <a:prstGeom prst="ellipse">
            <a:avLst/>
          </a:prstGeom>
          <a:solidFill>
            <a:srgbClr val="5E8B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52856" y="248170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210056" y="2445126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Durable</a:t>
            </a:r>
            <a:endParaRPr lang="en-US" sz="1550" dirty="0"/>
          </a:p>
        </p:txBody>
      </p:sp>
      <p:sp>
        <p:nvSpPr>
          <p:cNvPr id="11" name="Shape 9"/>
          <p:cNvSpPr/>
          <p:nvPr/>
        </p:nvSpPr>
        <p:spPr>
          <a:xfrm>
            <a:off x="752856" y="3240654"/>
            <a:ext cx="310896" cy="310896"/>
          </a:xfrm>
          <a:prstGeom prst="ellipse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52856" y="324065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210056" y="3204078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Microplastics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752856" y="3999606"/>
            <a:ext cx="310896" cy="310896"/>
          </a:xfrm>
          <a:prstGeom prst="ellipse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52856" y="399960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210056" y="3963030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Fossil fuel-based</a:t>
            </a:r>
            <a:endParaRPr lang="en-US" sz="1550" dirty="0"/>
          </a:p>
        </p:txBody>
      </p:sp>
      <p:sp>
        <p:nvSpPr>
          <p:cNvPr id="17" name="Shape 15"/>
          <p:cNvSpPr/>
          <p:nvPr/>
        </p:nvSpPr>
        <p:spPr>
          <a:xfrm>
            <a:off x="752856" y="4758558"/>
            <a:ext cx="310896" cy="310896"/>
          </a:xfrm>
          <a:prstGeom prst="ellipse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52856" y="475855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210056" y="4721982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CO₂ emissions</a:t>
            </a:r>
            <a:endParaRPr lang="en-US" sz="1550" dirty="0"/>
          </a:p>
        </p:txBody>
      </p:sp>
      <p:sp>
        <p:nvSpPr>
          <p:cNvPr id="20" name="Shape 18"/>
          <p:cNvSpPr/>
          <p:nvPr/>
        </p:nvSpPr>
        <p:spPr>
          <a:xfrm>
            <a:off x="4330051" y="1466718"/>
            <a:ext cx="3502152" cy="4297680"/>
          </a:xfrm>
          <a:prstGeom prst="roundRect">
            <a:avLst>
              <a:gd name="adj" fmla="val 2611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330051" y="1466718"/>
            <a:ext cx="3502152" cy="685800"/>
          </a:xfrm>
          <a:prstGeom prst="roundRect">
            <a:avLst>
              <a:gd name="adj" fmla="val 13333"/>
            </a:avLst>
          </a:prstGeom>
          <a:solidFill>
            <a:srgbClr val="B886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330051" y="1878198"/>
            <a:ext cx="3502152" cy="274320"/>
          </a:xfrm>
          <a:prstGeom prst="rect">
            <a:avLst/>
          </a:prstGeom>
          <a:solidFill>
            <a:srgbClr val="B886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330051" y="1466718"/>
            <a:ext cx="35021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Cotton</a:t>
            </a:r>
            <a:endParaRPr lang="en-US" sz="2200" dirty="0"/>
          </a:p>
        </p:txBody>
      </p:sp>
      <p:sp>
        <p:nvSpPr>
          <p:cNvPr id="24" name="Shape 22"/>
          <p:cNvSpPr/>
          <p:nvPr/>
        </p:nvSpPr>
        <p:spPr>
          <a:xfrm>
            <a:off x="4650091" y="2481702"/>
            <a:ext cx="310896" cy="310896"/>
          </a:xfrm>
          <a:prstGeom prst="ellipse">
            <a:avLst/>
          </a:prstGeom>
          <a:solidFill>
            <a:srgbClr val="5E8B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650091" y="248170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5107291" y="2445126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Biodegradable</a:t>
            </a:r>
            <a:endParaRPr lang="en-US" sz="1550" dirty="0"/>
          </a:p>
        </p:txBody>
      </p:sp>
      <p:sp>
        <p:nvSpPr>
          <p:cNvPr id="27" name="Shape 25"/>
          <p:cNvSpPr/>
          <p:nvPr/>
        </p:nvSpPr>
        <p:spPr>
          <a:xfrm>
            <a:off x="4650091" y="3240654"/>
            <a:ext cx="310896" cy="310896"/>
          </a:xfrm>
          <a:prstGeom prst="ellipse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650091" y="324065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5107291" y="3204078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water use</a:t>
            </a:r>
            <a:endParaRPr lang="en-US" sz="1550" dirty="0"/>
          </a:p>
        </p:txBody>
      </p:sp>
      <p:sp>
        <p:nvSpPr>
          <p:cNvPr id="30" name="Shape 28"/>
          <p:cNvSpPr/>
          <p:nvPr/>
        </p:nvSpPr>
        <p:spPr>
          <a:xfrm>
            <a:off x="4650091" y="3999606"/>
            <a:ext cx="310896" cy="310896"/>
          </a:xfrm>
          <a:prstGeom prst="ellipse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650091" y="399960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5107291" y="3963030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Pesticide use</a:t>
            </a:r>
            <a:endParaRPr lang="en-US" sz="1550" dirty="0"/>
          </a:p>
        </p:txBody>
      </p:sp>
      <p:sp>
        <p:nvSpPr>
          <p:cNvPr id="33" name="Shape 31"/>
          <p:cNvSpPr/>
          <p:nvPr/>
        </p:nvSpPr>
        <p:spPr>
          <a:xfrm>
            <a:off x="4650091" y="4758558"/>
            <a:ext cx="310896" cy="310896"/>
          </a:xfrm>
          <a:prstGeom prst="ellipse">
            <a:avLst/>
          </a:prstGeom>
          <a:solidFill>
            <a:srgbClr val="5E8B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650091" y="475855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5107291" y="4721982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creation</a:t>
            </a:r>
            <a:endParaRPr lang="en-US" sz="1550" dirty="0"/>
          </a:p>
        </p:txBody>
      </p:sp>
      <p:sp>
        <p:nvSpPr>
          <p:cNvPr id="36" name="Shape 34"/>
          <p:cNvSpPr/>
          <p:nvPr/>
        </p:nvSpPr>
        <p:spPr>
          <a:xfrm>
            <a:off x="8207107" y="1466718"/>
            <a:ext cx="3502152" cy="4297680"/>
          </a:xfrm>
          <a:prstGeom prst="roundRect">
            <a:avLst>
              <a:gd name="adj" fmla="val 2611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8207107" y="1466718"/>
            <a:ext cx="3502152" cy="685800"/>
          </a:xfrm>
          <a:prstGeom prst="roundRect">
            <a:avLst>
              <a:gd name="adj" fmla="val 13333"/>
            </a:avLst>
          </a:prstGeom>
          <a:solidFill>
            <a:srgbClr val="5E8B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8207107" y="1878198"/>
            <a:ext cx="3502152" cy="274320"/>
          </a:xfrm>
          <a:prstGeom prst="rect">
            <a:avLst/>
          </a:prstGeom>
          <a:solidFill>
            <a:srgbClr val="5E8B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8207107" y="1466718"/>
            <a:ext cx="35021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Lyocell</a:t>
            </a:r>
            <a:endParaRPr lang="en-US" sz="2200" dirty="0"/>
          </a:p>
        </p:txBody>
      </p:sp>
      <p:sp>
        <p:nvSpPr>
          <p:cNvPr id="40" name="Shape 38"/>
          <p:cNvSpPr/>
          <p:nvPr/>
        </p:nvSpPr>
        <p:spPr>
          <a:xfrm>
            <a:off x="8527147" y="2481702"/>
            <a:ext cx="310896" cy="310896"/>
          </a:xfrm>
          <a:prstGeom prst="ellipse">
            <a:avLst/>
          </a:prstGeom>
          <a:solidFill>
            <a:srgbClr val="5E8B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8527147" y="248170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42" name="Text 40"/>
          <p:cNvSpPr/>
          <p:nvPr/>
        </p:nvSpPr>
        <p:spPr>
          <a:xfrm>
            <a:off x="8984347" y="2445126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Biodegradable</a:t>
            </a:r>
            <a:endParaRPr lang="en-US" sz="1550" dirty="0"/>
          </a:p>
        </p:txBody>
      </p:sp>
      <p:sp>
        <p:nvSpPr>
          <p:cNvPr id="43" name="Shape 41"/>
          <p:cNvSpPr/>
          <p:nvPr/>
        </p:nvSpPr>
        <p:spPr>
          <a:xfrm>
            <a:off x="8527147" y="3240654"/>
            <a:ext cx="310896" cy="310896"/>
          </a:xfrm>
          <a:prstGeom prst="ellipse">
            <a:avLst/>
          </a:prstGeom>
          <a:solidFill>
            <a:srgbClr val="E8A3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8527147" y="324065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8984347" y="3204078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Expensive</a:t>
            </a:r>
            <a:endParaRPr lang="en-US" sz="1550" dirty="0"/>
          </a:p>
        </p:txBody>
      </p:sp>
      <p:sp>
        <p:nvSpPr>
          <p:cNvPr id="46" name="Shape 44"/>
          <p:cNvSpPr/>
          <p:nvPr/>
        </p:nvSpPr>
        <p:spPr>
          <a:xfrm>
            <a:off x="8527147" y="3999606"/>
            <a:ext cx="310896" cy="310896"/>
          </a:xfrm>
          <a:prstGeom prst="ellipse">
            <a:avLst/>
          </a:prstGeom>
          <a:solidFill>
            <a:srgbClr val="5E8B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8527147" y="399960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48" name="Text 46"/>
          <p:cNvSpPr/>
          <p:nvPr/>
        </p:nvSpPr>
        <p:spPr>
          <a:xfrm>
            <a:off x="8984347" y="3963030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Closed-loop process</a:t>
            </a:r>
            <a:endParaRPr lang="en-US" sz="1550" dirty="0"/>
          </a:p>
        </p:txBody>
      </p:sp>
      <p:sp>
        <p:nvSpPr>
          <p:cNvPr id="49" name="Shape 47"/>
          <p:cNvSpPr/>
          <p:nvPr/>
        </p:nvSpPr>
        <p:spPr>
          <a:xfrm>
            <a:off x="8527147" y="4758558"/>
            <a:ext cx="310896" cy="310896"/>
          </a:xfrm>
          <a:prstGeom prst="ellipse">
            <a:avLst/>
          </a:prstGeom>
          <a:solidFill>
            <a:srgbClr val="5E8B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8527147" y="475855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500" dirty="0"/>
          </a:p>
        </p:txBody>
      </p:sp>
      <p:sp>
        <p:nvSpPr>
          <p:cNvPr id="51" name="Text 49"/>
          <p:cNvSpPr/>
          <p:nvPr/>
        </p:nvSpPr>
        <p:spPr>
          <a:xfrm>
            <a:off x="8984347" y="4721982"/>
            <a:ext cx="24963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env. impact</a:t>
            </a:r>
            <a:endParaRPr lang="en-US" sz="1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0116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OBSTACLES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38404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Barriers to Adoption of Sustainable Fabrics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731520" y="1554480"/>
            <a:ext cx="3502152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24128" y="1847088"/>
            <a:ext cx="658368" cy="658368"/>
          </a:xfrm>
          <a:prstGeom prst="ellipse">
            <a:avLst/>
          </a:prstGeom>
          <a:solidFill>
            <a:srgbClr val="2B3A42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5304" y="2018264"/>
            <a:ext cx="316017" cy="31601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874520" y="1883664"/>
            <a:ext cx="22219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Cost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1024128" y="2651760"/>
            <a:ext cx="295351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00"/>
              </a:lnSpc>
              <a:buNone/>
            </a:pPr>
            <a:r>
              <a:rPr lang="en-US" sz="14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Sustainable fabrics cost more than polyester.</a:t>
            </a:r>
            <a:endParaRPr lang="en-US" sz="1450" dirty="0"/>
          </a:p>
        </p:txBody>
      </p:sp>
      <p:sp>
        <p:nvSpPr>
          <p:cNvPr id="9" name="Shape 6"/>
          <p:cNvSpPr/>
          <p:nvPr/>
        </p:nvSpPr>
        <p:spPr>
          <a:xfrm>
            <a:off x="4608576" y="1554480"/>
            <a:ext cx="3502152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901184" y="1847088"/>
            <a:ext cx="658368" cy="658368"/>
          </a:xfrm>
          <a:prstGeom prst="ellipse">
            <a:avLst/>
          </a:prstGeom>
          <a:solidFill>
            <a:srgbClr val="2B3A42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360" y="2018264"/>
            <a:ext cx="316017" cy="316017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751576" y="1883664"/>
            <a:ext cx="22219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Supply Chain</a:t>
            </a:r>
            <a:endParaRPr lang="en-US" sz="2000" dirty="0"/>
          </a:p>
        </p:txBody>
      </p:sp>
      <p:sp>
        <p:nvSpPr>
          <p:cNvPr id="13" name="Text 9"/>
          <p:cNvSpPr/>
          <p:nvPr/>
        </p:nvSpPr>
        <p:spPr>
          <a:xfrm>
            <a:off x="4901184" y="2651760"/>
            <a:ext cx="295351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00"/>
              </a:lnSpc>
              <a:buNone/>
            </a:pPr>
            <a:r>
              <a:rPr lang="en-US" sz="14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Polyester supply chains dominate the market.</a:t>
            </a:r>
            <a:endParaRPr lang="en-US" sz="1450" dirty="0"/>
          </a:p>
        </p:txBody>
      </p:sp>
      <p:sp>
        <p:nvSpPr>
          <p:cNvPr id="14" name="Shape 10"/>
          <p:cNvSpPr/>
          <p:nvPr/>
        </p:nvSpPr>
        <p:spPr>
          <a:xfrm>
            <a:off x="8485632" y="1554480"/>
            <a:ext cx="3502152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8778240" y="1847088"/>
            <a:ext cx="658368" cy="658368"/>
          </a:xfrm>
          <a:prstGeom prst="ellipse">
            <a:avLst/>
          </a:prstGeom>
          <a:solidFill>
            <a:srgbClr val="2B3A42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49416" y="2018264"/>
            <a:ext cx="316017" cy="316017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9628632" y="1883664"/>
            <a:ext cx="22219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Awareness</a:t>
            </a:r>
            <a:endParaRPr lang="en-US" sz="2000" dirty="0"/>
          </a:p>
        </p:txBody>
      </p:sp>
      <p:sp>
        <p:nvSpPr>
          <p:cNvPr id="18" name="Text 13"/>
          <p:cNvSpPr/>
          <p:nvPr/>
        </p:nvSpPr>
        <p:spPr>
          <a:xfrm>
            <a:off x="8778240" y="2651760"/>
            <a:ext cx="295351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00"/>
              </a:lnSpc>
              <a:buNone/>
            </a:pPr>
            <a:r>
              <a:rPr lang="en-US" sz="14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consumer knowledge of alternatives.</a:t>
            </a:r>
            <a:endParaRPr lang="en-US" sz="1450" dirty="0"/>
          </a:p>
        </p:txBody>
      </p:sp>
      <p:sp>
        <p:nvSpPr>
          <p:cNvPr id="19" name="Shape 14"/>
          <p:cNvSpPr/>
          <p:nvPr/>
        </p:nvSpPr>
        <p:spPr>
          <a:xfrm>
            <a:off x="2478024" y="3840480"/>
            <a:ext cx="3502152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2770632" y="4133088"/>
            <a:ext cx="658368" cy="658368"/>
          </a:xfrm>
          <a:prstGeom prst="ellipse">
            <a:avLst/>
          </a:prstGeom>
          <a:solidFill>
            <a:srgbClr val="2B3A42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41808" y="4304264"/>
            <a:ext cx="316017" cy="316017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3621024" y="4169664"/>
            <a:ext cx="22219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Availability</a:t>
            </a:r>
            <a:endParaRPr lang="en-US" sz="2000" dirty="0"/>
          </a:p>
        </p:txBody>
      </p:sp>
      <p:sp>
        <p:nvSpPr>
          <p:cNvPr id="23" name="Text 17"/>
          <p:cNvSpPr/>
          <p:nvPr/>
        </p:nvSpPr>
        <p:spPr>
          <a:xfrm>
            <a:off x="2770632" y="4937760"/>
            <a:ext cx="295351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00"/>
              </a:lnSpc>
              <a:buNone/>
            </a:pPr>
            <a:r>
              <a:rPr lang="en-US" sz="14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Lyocell is not yet widely available.</a:t>
            </a:r>
            <a:endParaRPr lang="en-US" sz="1450" dirty="0"/>
          </a:p>
        </p:txBody>
      </p:sp>
      <p:sp>
        <p:nvSpPr>
          <p:cNvPr id="24" name="Shape 18"/>
          <p:cNvSpPr/>
          <p:nvPr/>
        </p:nvSpPr>
        <p:spPr>
          <a:xfrm>
            <a:off x="6355080" y="3840480"/>
            <a:ext cx="3502152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6647688" y="4133088"/>
            <a:ext cx="658368" cy="658368"/>
          </a:xfrm>
          <a:prstGeom prst="ellipse">
            <a:avLst/>
          </a:prstGeom>
          <a:solidFill>
            <a:srgbClr val="2B3A42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8864" y="4304264"/>
            <a:ext cx="316017" cy="316017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7498080" y="4169664"/>
            <a:ext cx="22219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Production</a:t>
            </a:r>
            <a:endParaRPr lang="en-US" sz="2000" dirty="0"/>
          </a:p>
        </p:txBody>
      </p:sp>
      <p:sp>
        <p:nvSpPr>
          <p:cNvPr id="28" name="Text 21"/>
          <p:cNvSpPr/>
          <p:nvPr/>
        </p:nvSpPr>
        <p:spPr>
          <a:xfrm>
            <a:off x="6647688" y="4937760"/>
            <a:ext cx="295351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00"/>
              </a:lnSpc>
              <a:buNone/>
            </a:pPr>
            <a:r>
              <a:rPr lang="en-US" sz="1450" dirty="0">
                <a:solidFill>
                  <a:srgbClr val="6B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Cotton requires very large volumes of water.</a:t>
            </a:r>
            <a:endParaRPr lang="en-US" sz="14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0116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C75B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SURVEY FINDINGS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38404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What Are Consumers Willing to Pay?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31520" y="141732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Would you pay more for sustainable fabric?</a:t>
            </a:r>
            <a:endParaRPr lang="en-US" sz="16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731520" y="1783080"/>
          <a:ext cx="521208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3"/>
          <p:cNvSpPr/>
          <p:nvPr/>
        </p:nvSpPr>
        <p:spPr>
          <a:xfrm>
            <a:off x="6309360" y="141732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B3A4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How much more would you pay?</a:t>
            </a:r>
            <a:endParaRPr lang="en-US" sz="1600" dirty="0"/>
          </a:p>
        </p:txBody>
      </p:sp>
      <p:graphicFrame>
        <p:nvGraphicFramePr>
          <p:cNvPr id="7" name="Chart 1"/>
          <p:cNvGraphicFramePr/>
          <p:nvPr/>
        </p:nvGraphicFramePr>
        <p:xfrm>
          <a:off x="6309360" y="1783080"/>
          <a:ext cx="512064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B3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45720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5E8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RECOMMENDATION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Switch to </a:t>
            </a:r>
            <a:r>
              <a:rPr lang="en-US" sz="3800" b="1" i="1" dirty="0">
                <a:solidFill>
                  <a:srgbClr val="5E8B6E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Lyocell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731520" y="1874520"/>
            <a:ext cx="5303520" cy="4206240"/>
          </a:xfrm>
          <a:prstGeom prst="roundRect">
            <a:avLst>
              <a:gd name="adj" fmla="val 2609"/>
            </a:avLst>
          </a:prstGeom>
          <a:solidFill>
            <a:srgbClr val="5E8B6E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05840" y="2148840"/>
            <a:ext cx="777240" cy="777240"/>
          </a:xfrm>
          <a:prstGeom prst="ellipse">
            <a:avLst/>
          </a:prstGeom>
          <a:solidFill>
            <a:srgbClr val="2B3A42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7922" y="2350922"/>
            <a:ext cx="373075" cy="37307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011680" y="2212848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Lyocell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1005840" y="3200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1417320" y="320040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Biodegradable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005840" y="37490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1417320" y="374904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Closed-loop production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1005840" y="42976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700" dirty="0"/>
          </a:p>
        </p:txBody>
      </p:sp>
      <p:sp>
        <p:nvSpPr>
          <p:cNvPr id="13" name="Text 10"/>
          <p:cNvSpPr/>
          <p:nvPr/>
        </p:nvSpPr>
        <p:spPr>
          <a:xfrm>
            <a:off x="1417320" y="429768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environmental impact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1005840" y="48463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700" dirty="0"/>
          </a:p>
        </p:txBody>
      </p:sp>
      <p:sp>
        <p:nvSpPr>
          <p:cNvPr id="15" name="Text 12"/>
          <p:cNvSpPr/>
          <p:nvPr/>
        </p:nvSpPr>
        <p:spPr>
          <a:xfrm>
            <a:off x="1417320" y="484632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 accessibility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1005840" y="53949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700" dirty="0"/>
          </a:p>
        </p:txBody>
      </p:sp>
      <p:sp>
        <p:nvSpPr>
          <p:cNvPr id="17" name="Text 14"/>
          <p:cNvSpPr/>
          <p:nvPr/>
        </p:nvSpPr>
        <p:spPr>
          <a:xfrm>
            <a:off x="1417320" y="539496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Soft, durable, hypoallergenic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6309360" y="1874520"/>
            <a:ext cx="5120640" cy="4206240"/>
          </a:xfrm>
          <a:prstGeom prst="roundRect">
            <a:avLst>
              <a:gd name="adj" fmla="val 2609"/>
            </a:avLst>
          </a:prstGeom>
          <a:solidFill>
            <a:srgbClr val="37474F"/>
          </a:solidFill>
          <a:ln/>
          <a:effectLst>
            <a:outerShdw blurRad="88900" dist="38100" dir="54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6629400" y="2212848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Cotton</a:t>
            </a:r>
            <a:endParaRPr lang="en-US" sz="2400" dirty="0"/>
          </a:p>
        </p:txBody>
      </p:sp>
      <p:sp>
        <p:nvSpPr>
          <p:cNvPr id="20" name="Text 17"/>
          <p:cNvSpPr/>
          <p:nvPr/>
        </p:nvSpPr>
        <p:spPr>
          <a:xfrm>
            <a:off x="6629400" y="2743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A9B7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next-best option, but with real drawbacks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6629400" y="3200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5E8B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7040880" y="320040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Biodegradable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6629400" y="37490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A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600" dirty="0"/>
          </a:p>
        </p:txBody>
      </p:sp>
      <p:sp>
        <p:nvSpPr>
          <p:cNvPr id="24" name="Text 21"/>
          <p:cNvSpPr/>
          <p:nvPr/>
        </p:nvSpPr>
        <p:spPr>
          <a:xfrm>
            <a:off x="7040880" y="374904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water usage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6629400" y="42976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A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600" dirty="0"/>
          </a:p>
        </p:txBody>
      </p:sp>
      <p:sp>
        <p:nvSpPr>
          <p:cNvPr id="26" name="Text 23"/>
          <p:cNvSpPr/>
          <p:nvPr/>
        </p:nvSpPr>
        <p:spPr>
          <a:xfrm>
            <a:off x="7040880" y="429768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Pesticide reliance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6629400" y="48463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A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600" dirty="0"/>
          </a:p>
        </p:txBody>
      </p:sp>
      <p:sp>
        <p:nvSpPr>
          <p:cNvPr id="28" name="Text 25"/>
          <p:cNvSpPr/>
          <p:nvPr/>
        </p:nvSpPr>
        <p:spPr>
          <a:xfrm>
            <a:off x="7040880" y="48463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Expensive long term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6629400" y="53949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A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600" dirty="0"/>
          </a:p>
        </p:txBody>
      </p:sp>
      <p:sp>
        <p:nvSpPr>
          <p:cNvPr id="30" name="Text 27"/>
          <p:cNvSpPr/>
          <p:nvPr/>
        </p:nvSpPr>
        <p:spPr>
          <a:xfrm>
            <a:off x="7040880" y="539496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D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eco-friendly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1075</Words>
  <Application>Microsoft Office PowerPoint</Application>
  <PresentationFormat>Widescreen</PresentationFormat>
  <Paragraphs>200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Bookman Old Style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Truth in Energy: Polyester</dc:title>
  <dc:subject>PptxGenJS Presentation</dc:subject>
  <dc:creator>Group 4 — BUSI 3302</dc:creator>
  <cp:lastModifiedBy>Leo Gil</cp:lastModifiedBy>
  <cp:revision>2</cp:revision>
  <dcterms:created xsi:type="dcterms:W3CDTF">2026-06-11T18:35:47Z</dcterms:created>
  <dcterms:modified xsi:type="dcterms:W3CDTF">2026-06-11T18:43:43Z</dcterms:modified>
</cp:coreProperties>
</file>